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" initials="m" lastIdx="14" clrIdx="0">
    <p:extLst>
      <p:ext uri="{19B8F6BF-5375-455C-9EA6-DF929625EA0E}">
        <p15:presenceInfo xmlns:p15="http://schemas.microsoft.com/office/powerpoint/2012/main" userId="ma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4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2" autoAdjust="0"/>
    <p:restoredTop sz="95884" autoAdjust="0"/>
  </p:normalViewPr>
  <p:slideViewPr>
    <p:cSldViewPr snapToGrid="0" snapToObjects="1">
      <p:cViewPr varScale="1">
        <p:scale>
          <a:sx n="33" d="100"/>
          <a:sy n="33" d="100"/>
        </p:scale>
        <p:origin x="168" y="72"/>
      </p:cViewPr>
      <p:guideLst>
        <p:guide orient="horz" pos="363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9F7ADD6-7AE5-4EAF-8178-700A2732C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6" t="2182" r="37969" b="-286"/>
          <a:stretch/>
        </p:blipFill>
        <p:spPr>
          <a:xfrm>
            <a:off x="21837694" y="0"/>
            <a:ext cx="7044934" cy="1447644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37491" y="2914175"/>
            <a:ext cx="15795836" cy="79830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800" dirty="0">
              <a:solidFill>
                <a:srgbClr val="002D64"/>
              </a:solidFill>
              <a:latin typeface="Source Sans Pro"/>
              <a:cs typeface="Source Sans Pro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486303" y="13604634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firstaid.cochrane.org</a:t>
            </a:r>
            <a:r>
              <a:rPr lang="en-GB" sz="3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@</a:t>
            </a:r>
            <a:r>
              <a:rPr lang="en-GB" sz="35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Cochrane_FA</a:t>
            </a:r>
            <a:r>
              <a:rPr lang="en-GB" sz="3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https://</a:t>
            </a:r>
            <a:r>
              <a:rPr lang="en-GB" sz="35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bit.ly</a:t>
            </a:r>
            <a:r>
              <a:rPr lang="en-GB" sz="3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/3e8VKeo</a:t>
            </a:r>
            <a:endParaRPr lang="en-US" sz="35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 descr="ic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464930" y="5790034"/>
            <a:ext cx="1615457" cy="1410866"/>
          </a:xfrm>
          <a:prstGeom prst="rect">
            <a:avLst/>
          </a:prstGeom>
        </p:spPr>
      </p:pic>
      <p:pic>
        <p:nvPicPr>
          <p:cNvPr id="16" name="Picture 15" descr="ic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390465" y="11824708"/>
            <a:ext cx="1764386" cy="1627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9051805" y="-22303"/>
            <a:ext cx="4439932" cy="144742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7" y="474912"/>
            <a:ext cx="4881021" cy="1624268"/>
          </a:xfrm>
          <a:prstGeom prst="rect">
            <a:avLst/>
          </a:prstGeom>
        </p:spPr>
      </p:pic>
      <p:grpSp>
        <p:nvGrpSpPr>
          <p:cNvPr id="20" name="Group 23"/>
          <p:cNvGrpSpPr>
            <a:grpSpLocks noChangeAspect="1"/>
          </p:cNvGrpSpPr>
          <p:nvPr/>
        </p:nvGrpSpPr>
        <p:grpSpPr>
          <a:xfrm>
            <a:off x="460991" y="10083242"/>
            <a:ext cx="1490100" cy="1260000"/>
            <a:chOff x="681886" y="5606207"/>
            <a:chExt cx="1703892" cy="1440778"/>
          </a:xfrm>
          <a:noFill/>
        </p:grpSpPr>
        <p:sp>
          <p:nvSpPr>
            <p:cNvPr id="21" name="Triangle 21"/>
            <p:cNvSpPr/>
            <p:nvPr/>
          </p:nvSpPr>
          <p:spPr>
            <a:xfrm>
              <a:off x="681886" y="5606207"/>
              <a:ext cx="1703892" cy="1440778"/>
            </a:xfrm>
            <a:prstGeom prst="triangle">
              <a:avLst/>
            </a:prstGeom>
            <a:grpFill/>
            <a:ln w="139700" cap="rnd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78976" y="5801793"/>
              <a:ext cx="1313173" cy="1200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002D64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!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901870" y="2418852"/>
            <a:ext cx="17199157" cy="115068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3900" dirty="0">
                <a:solidFill>
                  <a:srgbClr val="002D64"/>
                </a:solidFill>
                <a:latin typeface="Source Sans Pro"/>
                <a:cs typeface="Source Sans Pro"/>
              </a:rPr>
              <a:t>Programi 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dnevne njege za djecu mlađu od 6 godina u </a:t>
            </a:r>
            <a:r>
              <a:rPr lang="hr-HR" sz="3900">
                <a:solidFill>
                  <a:srgbClr val="002D64"/>
                </a:solidFill>
                <a:latin typeface="Source Sans Pro"/>
              </a:rPr>
              <a:t>kombinaciji sa edukacijom 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roditelja, igraonicama za roditelje i edukacijom u zajednici vjerojatno umanjuju rizik od smrti 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uslijed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 utapanja, u usporedbi sa situacijama kada programi dnevne njege nisu realizirani (srednja razina dokaza). Provedba programa dnevne njege uz dodatne aktivnosti pokazala se jeftinijom u usporedbi s godišnjim troškovima usl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i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jed bolesti, invaliditeta ili rane smrti 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uslijed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 utapanja (srednja razina dokaza).</a:t>
            </a:r>
          </a:p>
          <a:p>
            <a:pPr algn="just"/>
            <a:endParaRPr lang="hr-HR" sz="3900" dirty="0">
              <a:solidFill>
                <a:srgbClr val="002D64"/>
              </a:solidFill>
              <a:latin typeface="Source Sans Pro"/>
            </a:endParaRPr>
          </a:p>
          <a:p>
            <a:pPr algn="just"/>
            <a:r>
              <a:rPr lang="hr-HR" sz="3900" dirty="0">
                <a:solidFill>
                  <a:srgbClr val="002D64"/>
                </a:solidFill>
                <a:latin typeface="Source Sans Pro"/>
              </a:rPr>
              <a:t>Ne možemo sa sigurnošću govoriti o učinkovitosti programa dnevne njege u usporedbi s igraonicama za roditelje, kao ni o učinkovitosti kombiniranja programa dnevne njege s igraonicama za roditelje u usporedbi sa samim igraonicama (v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rlo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 niska razina dokaza za oboje). </a:t>
            </a:r>
            <a:r>
              <a:rPr lang="hr-HR" sz="3900" dirty="0">
                <a:solidFill>
                  <a:srgbClr val="FF0000"/>
                </a:solidFill>
                <a:latin typeface="Source Sans Pro"/>
                <a:cs typeface="Source Sans Pro"/>
              </a:rPr>
              <a:t>NEDO</a:t>
            </a:r>
            <a:r>
              <a:rPr lang="hr-HR" sz="3900" dirty="0">
                <a:solidFill>
                  <a:srgbClr val="FF0000"/>
                </a:solidFill>
                <a:latin typeface="Source Sans Pro"/>
              </a:rPr>
              <a:t>STATA</a:t>
            </a:r>
            <a:r>
              <a:rPr lang="hr-HR" sz="3900" dirty="0">
                <a:solidFill>
                  <a:srgbClr val="FF0000"/>
                </a:solidFill>
                <a:latin typeface="Source Sans Pro"/>
                <a:cs typeface="Source Sans Pro"/>
              </a:rPr>
              <a:t>K DOKAZA</a:t>
            </a:r>
            <a:endParaRPr lang="en-US" sz="3900" dirty="0">
              <a:solidFill>
                <a:srgbClr val="FF0000"/>
              </a:solidFill>
              <a:latin typeface="Source Sans Pro"/>
              <a:cs typeface="Source Sans Pro"/>
            </a:endParaRPr>
          </a:p>
          <a:p>
            <a:pPr algn="just"/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Nijedno</a:t>
            </a:r>
            <a:r>
              <a:rPr lang="en-US" sz="3900" dirty="0">
                <a:solidFill>
                  <a:srgbClr val="002D64"/>
                </a:solidFill>
                <a:latin typeface="Source Sans Pro"/>
              </a:rPr>
              <a:t> 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istra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ž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ivanje</a:t>
            </a:r>
            <a:r>
              <a:rPr lang="en-US" sz="3900" dirty="0">
                <a:solidFill>
                  <a:srgbClr val="002D64"/>
                </a:solidFill>
                <a:latin typeface="Source Sans Pro"/>
              </a:rPr>
              <a:t> 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nije 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prikazalo</a:t>
            </a:r>
            <a:r>
              <a:rPr lang="en-US" sz="3900" dirty="0">
                <a:solidFill>
                  <a:srgbClr val="002D64"/>
                </a:solidFill>
                <a:latin typeface="Source Sans Pro"/>
              </a:rPr>
              <a:t> r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ezulta</a:t>
            </a:r>
            <a:r>
              <a:rPr lang="en-US" sz="3900" dirty="0" err="1">
                <a:solidFill>
                  <a:srgbClr val="002D64"/>
                </a:solidFill>
                <a:latin typeface="Source Sans Pro"/>
              </a:rPr>
              <a:t>te</a:t>
            </a:r>
            <a:r>
              <a:rPr lang="hr-HR" sz="3900" dirty="0">
                <a:solidFill>
                  <a:srgbClr val="002D64"/>
                </a:solidFill>
                <a:latin typeface="Source Sans Pro"/>
              </a:rPr>
              <a:t> utapanja bez smrtnog ishoda, rizične izloženosti vodi ili drugim povredama. </a:t>
            </a:r>
            <a:r>
              <a:rPr lang="hr-HR" sz="3900" dirty="0">
                <a:solidFill>
                  <a:srgbClr val="FF0000"/>
                </a:solidFill>
                <a:latin typeface="Source Sans Pro"/>
                <a:cs typeface="Source Sans Pro"/>
              </a:rPr>
              <a:t>NEDOSTATAK DOKAZA</a:t>
            </a:r>
            <a:r>
              <a:rPr lang="en-US" sz="1000" dirty="0">
                <a:solidFill>
                  <a:srgbClr val="002D64"/>
                </a:solidFill>
                <a:latin typeface="Source Sans Pro"/>
                <a:cs typeface="Source Sans Pro"/>
              </a:rPr>
              <a:t> </a:t>
            </a:r>
          </a:p>
          <a:p>
            <a:pPr algn="just"/>
            <a:endParaRPr lang="en-US" sz="1000" dirty="0">
              <a:solidFill>
                <a:srgbClr val="002D64"/>
              </a:solidFill>
              <a:latin typeface="Source Sans Pro"/>
              <a:cs typeface="Source Sans Pro"/>
            </a:endParaRPr>
          </a:p>
          <a:p>
            <a:pPr algn="just"/>
            <a:endParaRPr lang="en-US" sz="1000" dirty="0">
              <a:solidFill>
                <a:srgbClr val="002D64"/>
              </a:solidFill>
              <a:latin typeface="Source Sans Pro"/>
              <a:cs typeface="Source Sans Pro"/>
            </a:endParaRPr>
          </a:p>
          <a:p>
            <a:pPr algn="just"/>
            <a:r>
              <a:rPr lang="hr-HR" sz="3900" dirty="0">
                <a:solidFill>
                  <a:srgbClr val="002D64"/>
                </a:solidFill>
                <a:latin typeface="Source Sans Pro"/>
              </a:rPr>
              <a:t>Nijedno istraživanje nije objavilo rezultate koji se tiču sigurnosti programa. </a:t>
            </a:r>
            <a:r>
              <a:rPr lang="hr-HR" sz="3900" dirty="0">
                <a:solidFill>
                  <a:srgbClr val="FF0000"/>
                </a:solidFill>
                <a:latin typeface="Source Sans Pro"/>
                <a:cs typeface="Source Sans Pro"/>
              </a:rPr>
              <a:t>NEDOSTATAK DOKAZA</a:t>
            </a:r>
            <a:endParaRPr lang="en-US" sz="1000" dirty="0">
              <a:solidFill>
                <a:srgbClr val="FF0000"/>
              </a:solidFill>
              <a:latin typeface="Source Sans Pro"/>
              <a:cs typeface="Source Sans Pro"/>
            </a:endParaRPr>
          </a:p>
          <a:p>
            <a:pPr algn="just"/>
            <a:endParaRPr lang="en-US" sz="1000" dirty="0">
              <a:solidFill>
                <a:srgbClr val="FF0000"/>
              </a:solidFill>
              <a:latin typeface="Source Sans Pro"/>
              <a:cs typeface="Source Sans Pro"/>
            </a:endParaRPr>
          </a:p>
          <a:p>
            <a:pPr algn="just"/>
            <a:endParaRPr lang="en-US" sz="1000" dirty="0">
              <a:solidFill>
                <a:srgbClr val="FF0000"/>
              </a:solidFill>
              <a:latin typeface="Source Sans Pro"/>
              <a:cs typeface="Source Sans Pro"/>
            </a:endParaRPr>
          </a:p>
          <a:p>
            <a:pPr algn="just"/>
            <a:r>
              <a:rPr lang="hr-HR" sz="3900" dirty="0">
                <a:solidFill>
                  <a:srgbClr val="002D64"/>
                </a:solidFill>
                <a:latin typeface="Source Sans Pro"/>
              </a:rPr>
              <a:t>Cochraneov sustavni pregled (objavljen u travnju 2021.); 2 istraživanja s 252631 sudionikom usporedila su programe dnevne njege sa slučajevima kada oni ni drugi intervencijski programi s ciljem prevencije utapanja nisu provođeni</a:t>
            </a:r>
            <a:r>
              <a:rPr lang="hr-HR" sz="3900" dirty="0">
                <a:solidFill>
                  <a:srgbClr val="002D64"/>
                </a:solidFill>
                <a:latin typeface="Source Sans Pro"/>
                <a:cs typeface="Source Sans Pro"/>
              </a:rPr>
              <a:t>.</a:t>
            </a:r>
            <a:endParaRPr lang="en-GB" sz="3900" dirty="0">
              <a:solidFill>
                <a:srgbClr val="002D64"/>
              </a:solidFill>
              <a:latin typeface="Source Sans Pro"/>
              <a:cs typeface="Source Sans Pro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6003056" y="-12217"/>
            <a:ext cx="1555998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500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Mogu li programi dnevne njege za djecu mlađu od 6 godina u zemljama niskog i srednjeg standarda smanjiti rizik od utapanja?</a:t>
            </a:r>
            <a:endParaRPr lang="pt-PT" sz="5500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47016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chrane_red_blogshot_template" id="{25106FEE-36D2-F149-80E9-8764DBE92720}" vid="{FFD67028-DA71-054B-8B57-3CAECC1828B0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chrane_red_blogshot_template" id="{25106FEE-36D2-F149-80E9-8764DBE92720}" vid="{18213FDB-FF60-E540-90A2-56614E832A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Cochrane_red_blogshot_template</Template>
  <TotalTime>310</TotalTime>
  <Words>232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>Rode Kruis - Vlaanderen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Bert Avau</dc:creator>
  <cp:keywords/>
  <dc:description/>
  <cp:lastModifiedBy>Ema Avdić</cp:lastModifiedBy>
  <cp:revision>37</cp:revision>
  <dcterms:created xsi:type="dcterms:W3CDTF">2019-01-14T07:48:58Z</dcterms:created>
  <dcterms:modified xsi:type="dcterms:W3CDTF">2021-10-03T11:00:10Z</dcterms:modified>
  <cp:category/>
</cp:coreProperties>
</file>